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  <p:sldMasterId id="2147483699" r:id="rId6"/>
  </p:sldMasterIdLst>
  <p:notesMasterIdLst>
    <p:notesMasterId r:id="rId20"/>
  </p:notesMasterIdLst>
  <p:handoutMasterIdLst>
    <p:handoutMasterId r:id="rId21"/>
  </p:handoutMasterIdLst>
  <p:sldIdLst>
    <p:sldId id="256" r:id="rId7"/>
    <p:sldId id="351" r:id="rId8"/>
    <p:sldId id="355" r:id="rId9"/>
    <p:sldId id="353" r:id="rId10"/>
    <p:sldId id="364" r:id="rId11"/>
    <p:sldId id="361" r:id="rId12"/>
    <p:sldId id="360" r:id="rId13"/>
    <p:sldId id="362" r:id="rId14"/>
    <p:sldId id="352" r:id="rId15"/>
    <p:sldId id="363" r:id="rId16"/>
    <p:sldId id="358" r:id="rId17"/>
    <p:sldId id="359" r:id="rId18"/>
    <p:sldId id="30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5"/>
    <a:srgbClr val="CBB379"/>
    <a:srgbClr val="9BBF71"/>
    <a:srgbClr val="7DE5CB"/>
    <a:srgbClr val="BFC2C9"/>
    <a:srgbClr val="AAACB2"/>
    <a:srgbClr val="55D6E8"/>
    <a:srgbClr val="5AD6E7"/>
    <a:srgbClr val="EE7874"/>
    <a:srgbClr val="91B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534EF-4482-4ECD-9E07-7C6FA6B6F522}" v="3" dt="2021-09-13T15:18:27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7" autoAdjust="0"/>
    <p:restoredTop sz="78553" autoAdjust="0"/>
  </p:normalViewPr>
  <p:slideViewPr>
    <p:cSldViewPr snapToGrid="0">
      <p:cViewPr varScale="1">
        <p:scale>
          <a:sx n="85" d="100"/>
          <a:sy n="8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3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elicher, Joseph" userId="4d3d89af-ad8d-43df-a359-eec619f28873" providerId="ADAL" clId="{175534EF-4482-4ECD-9E07-7C6FA6B6F522}"/>
    <pc:docChg chg="undo custSel addSld modSld sldOrd">
      <pc:chgData name="Froelicher, Joseph" userId="4d3d89af-ad8d-43df-a359-eec619f28873" providerId="ADAL" clId="{175534EF-4482-4ECD-9E07-7C6FA6B6F522}" dt="2021-09-13T15:50:52.512" v="1106" actId="20577"/>
      <pc:docMkLst>
        <pc:docMk/>
      </pc:docMkLst>
      <pc:sldChg chg="ord modNotesTx">
        <pc:chgData name="Froelicher, Joseph" userId="4d3d89af-ad8d-43df-a359-eec619f28873" providerId="ADAL" clId="{175534EF-4482-4ECD-9E07-7C6FA6B6F522}" dt="2021-09-13T15:12:41.324" v="136" actId="20577"/>
        <pc:sldMkLst>
          <pc:docMk/>
          <pc:sldMk cId="1185234955" sldId="322"/>
        </pc:sldMkLst>
      </pc:sldChg>
      <pc:sldChg chg="modSp mod">
        <pc:chgData name="Froelicher, Joseph" userId="4d3d89af-ad8d-43df-a359-eec619f28873" providerId="ADAL" clId="{175534EF-4482-4ECD-9E07-7C6FA6B6F522}" dt="2021-09-13T15:50:52.512" v="1106" actId="20577"/>
        <pc:sldMkLst>
          <pc:docMk/>
          <pc:sldMk cId="352466364" sldId="355"/>
        </pc:sldMkLst>
        <pc:spChg chg="mod">
          <ac:chgData name="Froelicher, Joseph" userId="4d3d89af-ad8d-43df-a359-eec619f28873" providerId="ADAL" clId="{175534EF-4482-4ECD-9E07-7C6FA6B6F522}" dt="2021-09-13T15:50:52.512" v="1106" actId="20577"/>
          <ac:spMkLst>
            <pc:docMk/>
            <pc:sldMk cId="352466364" sldId="355"/>
            <ac:spMk id="4" creationId="{0146A095-8D79-41D9-A32D-F70C07A12CAA}"/>
          </ac:spMkLst>
        </pc:spChg>
      </pc:sldChg>
      <pc:sldChg chg="addSp delSp modSp new mod">
        <pc:chgData name="Froelicher, Joseph" userId="4d3d89af-ad8d-43df-a359-eec619f28873" providerId="ADAL" clId="{175534EF-4482-4ECD-9E07-7C6FA6B6F522}" dt="2021-09-13T15:25:49.582" v="1033" actId="6549"/>
        <pc:sldMkLst>
          <pc:docMk/>
          <pc:sldMk cId="2402743495" sldId="360"/>
        </pc:sldMkLst>
        <pc:spChg chg="mod">
          <ac:chgData name="Froelicher, Joseph" userId="4d3d89af-ad8d-43df-a359-eec619f28873" providerId="ADAL" clId="{175534EF-4482-4ECD-9E07-7C6FA6B6F522}" dt="2021-09-13T15:15:02.786" v="158" actId="14100"/>
          <ac:spMkLst>
            <pc:docMk/>
            <pc:sldMk cId="2402743495" sldId="360"/>
            <ac:spMk id="2" creationId="{D43EF22D-93F9-4AC6-9277-068C9CE28F8B}"/>
          </ac:spMkLst>
        </pc:spChg>
        <pc:spChg chg="del">
          <ac:chgData name="Froelicher, Joseph" userId="4d3d89af-ad8d-43df-a359-eec619f28873" providerId="ADAL" clId="{175534EF-4482-4ECD-9E07-7C6FA6B6F522}" dt="2021-09-13T15:15:05.450" v="159" actId="478"/>
          <ac:spMkLst>
            <pc:docMk/>
            <pc:sldMk cId="2402743495" sldId="360"/>
            <ac:spMk id="3" creationId="{4A9FE8C8-1359-4290-8961-92D21C07D1E2}"/>
          </ac:spMkLst>
        </pc:spChg>
        <pc:spChg chg="mod">
          <ac:chgData name="Froelicher, Joseph" userId="4d3d89af-ad8d-43df-a359-eec619f28873" providerId="ADAL" clId="{175534EF-4482-4ECD-9E07-7C6FA6B6F522}" dt="2021-09-13T15:18:22.897" v="262" actId="1076"/>
          <ac:spMkLst>
            <pc:docMk/>
            <pc:sldMk cId="2402743495" sldId="360"/>
            <ac:spMk id="4" creationId="{37426891-4925-4B7C-BE4D-F6C73DFB0B80}"/>
          </ac:spMkLst>
        </pc:spChg>
        <pc:spChg chg="mod">
          <ac:chgData name="Froelicher, Joseph" userId="4d3d89af-ad8d-43df-a359-eec619f28873" providerId="ADAL" clId="{175534EF-4482-4ECD-9E07-7C6FA6B6F522}" dt="2021-09-13T15:18:22.897" v="262" actId="1076"/>
          <ac:spMkLst>
            <pc:docMk/>
            <pc:sldMk cId="2402743495" sldId="360"/>
            <ac:spMk id="5" creationId="{37058D46-7804-48B8-88B1-EBE13CEB1F03}"/>
          </ac:spMkLst>
        </pc:spChg>
        <pc:spChg chg="add del">
          <ac:chgData name="Froelicher, Joseph" userId="4d3d89af-ad8d-43df-a359-eec619f28873" providerId="ADAL" clId="{175534EF-4482-4ECD-9E07-7C6FA6B6F522}" dt="2021-09-13T15:18:12.523" v="261" actId="478"/>
          <ac:spMkLst>
            <pc:docMk/>
            <pc:sldMk cId="2402743495" sldId="360"/>
            <ac:spMk id="6" creationId="{1859A8B4-FCBF-4973-8E08-4A3CCA884750}"/>
          </ac:spMkLst>
        </pc:spChg>
        <pc:spChg chg="add mod">
          <ac:chgData name="Froelicher, Joseph" userId="4d3d89af-ad8d-43df-a359-eec619f28873" providerId="ADAL" clId="{175534EF-4482-4ECD-9E07-7C6FA6B6F522}" dt="2021-09-13T15:25:49.582" v="1033" actId="6549"/>
          <ac:spMkLst>
            <pc:docMk/>
            <pc:sldMk cId="2402743495" sldId="360"/>
            <ac:spMk id="7" creationId="{EEB01D59-C9A0-4FE3-B7A7-4D816B563470}"/>
          </ac:spMkLst>
        </pc:spChg>
        <pc:spChg chg="add mod">
          <ac:chgData name="Froelicher, Joseph" userId="4d3d89af-ad8d-43df-a359-eec619f28873" providerId="ADAL" clId="{175534EF-4482-4ECD-9E07-7C6FA6B6F522}" dt="2021-09-13T15:18:50.666" v="316" actId="14100"/>
          <ac:spMkLst>
            <pc:docMk/>
            <pc:sldMk cId="2402743495" sldId="360"/>
            <ac:spMk id="8" creationId="{5DE7764C-4C17-49AF-B2EF-6ADC9046BAA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53EBD-2868-854D-B7E4-FEB3D2B729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E9156-2865-E34D-B5BE-6030F5B648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49C0C-E19E-2A41-9ADF-2987DE64CDD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48FF2-80CA-5040-A76B-E7E8773EE7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E9548-A76A-A44A-B5A6-B38389EF44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A50A9-82D1-EE42-A9BF-9F5047B5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84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E1E33-D903-42F5-918E-4EEA31BDA9DA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9F632-0407-4C0A-BE8F-CDAC80746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6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2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9D32-A698-4EEB-B860-8705CEE0E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C5EBE-54CD-468A-94A7-3A3D3F75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26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5B5AF314-6C09-934D-BDD2-4D265D3A7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85" y="0"/>
            <a:ext cx="12054215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9B43E3F-9CDB-1941-90CE-D4A6CAA346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62460-7156-124C-8F95-CF83C8A652D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2994B7-EBE5-5547-9B7C-94C22155B6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6068" y="287665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95625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ll building in a city&#10;&#10;Description automatically generated">
            <a:extLst>
              <a:ext uri="{FF2B5EF4-FFF2-40B4-BE49-F238E27FC236}">
                <a16:creationId xmlns:a16="http://schemas.microsoft.com/office/drawing/2014/main" id="{DF83CFDB-866D-584A-BB61-1DD61C588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"/>
          <a:stretch/>
        </p:blipFill>
        <p:spPr>
          <a:xfrm>
            <a:off x="131848" y="0"/>
            <a:ext cx="1206015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C1C290-7C3A-DF40-ACF5-3AA105F0844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61209DC4-2E36-7146-9313-FC96B03FA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139" y="456830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92E7E29-3EA7-F04E-BFA2-AD7947BCF6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large building&#10;&#10;Description automatically generated">
            <a:extLst>
              <a:ext uri="{FF2B5EF4-FFF2-40B4-BE49-F238E27FC236}">
                <a16:creationId xmlns:a16="http://schemas.microsoft.com/office/drawing/2014/main" id="{3762F0A7-6FD3-E14B-A3CA-A2AFC5F41A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92" y="0"/>
            <a:ext cx="12056908" cy="6858000"/>
          </a:xfrm>
          <a:prstGeom prst="rect">
            <a:avLst/>
          </a:prstGeom>
        </p:spPr>
      </p:pic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66A599F1-992C-6646-91DC-715705FA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3901" y="361191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3D31933-7D67-D54C-8048-59AD4560A6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8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ign in front of a building&#10;&#10;Description automatically generated">
            <a:extLst>
              <a:ext uri="{FF2B5EF4-FFF2-40B4-BE49-F238E27FC236}">
                <a16:creationId xmlns:a16="http://schemas.microsoft.com/office/drawing/2014/main" id="{488A7EE0-3EE9-1B41-B9FF-7373BABDD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202" y="0"/>
            <a:ext cx="1204604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346E69-E968-314F-865C-5B7DFCB7E6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427CB90-B1AF-F346-BC89-EC44BBEC3D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0613" y="53287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205734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luttered desk&#10;&#10;Description automatically generated">
            <a:extLst>
              <a:ext uri="{FF2B5EF4-FFF2-40B4-BE49-F238E27FC236}">
                <a16:creationId xmlns:a16="http://schemas.microsoft.com/office/drawing/2014/main" id="{1CF682F6-C293-6A4D-9B1E-DF7CC929D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15" y="-1"/>
            <a:ext cx="12056885" cy="6858001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510073B-537B-0D49-B4E1-5AC772D5D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810667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E911-8C0F-D644-9594-86E95F21AB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city&#10;&#10;Description automatically generated">
            <a:extLst>
              <a:ext uri="{FF2B5EF4-FFF2-40B4-BE49-F238E27FC236}">
                <a16:creationId xmlns:a16="http://schemas.microsoft.com/office/drawing/2014/main" id="{AE3A9CA1-3A58-114E-BACF-9ED266B041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146" y="0"/>
            <a:ext cx="12041463" cy="6858000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CFFE94B-123E-C04C-82CB-EE0C2A59F6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7BEBE7-662D-334D-B3DD-14531AD2B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at night&#10;&#10;Description automatically generated">
            <a:extLst>
              <a:ext uri="{FF2B5EF4-FFF2-40B4-BE49-F238E27FC236}">
                <a16:creationId xmlns:a16="http://schemas.microsoft.com/office/drawing/2014/main" id="{3C3AEF05-C58F-7B4F-A88C-D5659D3A5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40147" y="-1"/>
            <a:ext cx="12041462" cy="6858001"/>
          </a:xfrm>
          <a:prstGeom prst="rect">
            <a:avLst/>
          </a:prstGeom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6747931A-6D7B-6240-AF8E-4807102570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72352A9-751F-A14B-A030-D47E30C63B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6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3A0F-6E55-4B06-8CB0-0EB6D0AA8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EEC2A-FE95-4D69-96AF-7CB414DE6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227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6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6203-7543-CE47-8A1E-A889E9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5" y="620440"/>
            <a:ext cx="4992556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FC070BE-1FEE-F04B-B456-3EF06CBAA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5" y="224484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5ACD58-D78E-8E48-9455-5C5143303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2" y="3610038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23DA182-ED9A-0045-A9F8-B4FE7EBCB5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5" y="3256878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4D301D-51D2-7B49-B36F-2D3B066FD32F}"/>
              </a:ext>
            </a:extLst>
          </p:cNvPr>
          <p:cNvSpPr/>
          <p:nvPr userDrawn="1"/>
        </p:nvSpPr>
        <p:spPr>
          <a:xfrm>
            <a:off x="0" y="555892"/>
            <a:ext cx="416859" cy="1219120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BBB4CB9C-ACE6-C049-B0B7-CFE3862C2E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175061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A6B9E0-8BB5-5A4E-B3FD-96457F7267FA}"/>
              </a:ext>
            </a:extLst>
          </p:cNvPr>
          <p:cNvSpPr/>
          <p:nvPr userDrawn="1"/>
        </p:nvSpPr>
        <p:spPr>
          <a:xfrm>
            <a:off x="0" y="555892"/>
            <a:ext cx="416859" cy="707886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8EB69E-47F3-694D-A275-23388F3B4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4" y="620441"/>
            <a:ext cx="9143215" cy="643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 GOES HERE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F974FB2-8D75-DA41-B324-DD4C53B0A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C089CB9-1237-DF47-979F-BF42687AD1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1AA03A5E-6068-E541-BC6B-D15350A09A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8AE174FD-3800-994F-BFA6-327768F383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4724" y="1922114"/>
            <a:ext cx="5324475" cy="3916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80710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Ca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646B38-2DA4-0D4B-ADBF-652AA90F519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3693446" y="2806995"/>
            <a:chExt cx="946988" cy="9469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BCEFF0-634C-2141-9CAA-A4B41968BB86}"/>
                </a:ext>
              </a:extLst>
            </p:cNvPr>
            <p:cNvSpPr/>
            <p:nvPr/>
          </p:nvSpPr>
          <p:spPr>
            <a:xfrm>
              <a:off x="3693446" y="2806995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B0DEC4-6C7E-2D41-86D8-E0D0C3DB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9665" y="2909785"/>
              <a:ext cx="720601" cy="720601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DF9BF6F-5BE5-A949-A2BE-FEB6D3DE7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CLINICAL CARE HEADLINE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32BF96A-B5EB-CE4D-B28C-D3E503A43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B78C0FC2-AC0D-294F-9B31-E0C4B664BC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97048F38-8868-E245-9A6A-ACE7B8690C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2C5BB342-F305-7C4A-AB1C-2B52530AFB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57225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797ACA-64C8-7D40-89A6-029F81442CA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F4B835-26A5-6446-8C81-08408FEF2E79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C1B9D8A2-E10E-C240-BB52-98F81707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483" y="658960"/>
              <a:ext cx="617266" cy="61726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25F7162-D169-464C-AC28-508EBE308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INNOVATION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A904540-C743-F240-9D83-88C35256D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C27EDD35-7F0C-4E41-A6AF-912CBA83E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62B64F62-B39C-884B-AA09-8D7E8B40FD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56B375AC-58B2-7345-BDF1-578A007A55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646783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5AD0B6-2B6C-FA4D-ABA4-26B7B50E3F8B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3A379D-1320-A64A-8C76-30C9FE7FC1BD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7CB0C8-EBE5-7748-8915-FC6D08E1C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1972" y="615449"/>
              <a:ext cx="704288" cy="704288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51C049B-037A-E74B-943B-377837A7A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581107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RESEARCH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7AAA9A8-1C75-6440-999B-00827C6CC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94B577A8-CF1D-3142-A816-011F969413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FF370A9-2602-D74B-AE49-0AC661AFF6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453BF050-CD13-C94C-B9CE-B2E72A1FA2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89786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uc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525F57E-86A8-8144-8038-AEFA51EB9EED}"/>
              </a:ext>
            </a:extLst>
          </p:cNvPr>
          <p:cNvSpPr/>
          <p:nvPr userDrawn="1"/>
        </p:nvSpPr>
        <p:spPr>
          <a:xfrm>
            <a:off x="600622" y="494100"/>
            <a:ext cx="946988" cy="9469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CBB3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53CE1-7B8D-F74E-9A10-561D816A7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79" y="598495"/>
            <a:ext cx="765089" cy="7650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CD0229-8FEF-1A41-9E88-9ED0CD2C6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EDUCATION HEADLINE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4875887-C26C-EF4B-9E8B-B815DE9A0D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2DD5ABC8-4DA4-B141-AA0E-20711C2626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3CF7DBDE-C516-2645-9102-1B4C37B249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987A6143-9BFB-0640-8A56-E6D2AFCAE1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44891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Text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9AFDB238-CE84-D341-B157-1AA523A75A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62966" y="2543238"/>
            <a:ext cx="4660900" cy="2560637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Pct val="110000"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EAD4234-EBED-FC4C-AC38-CEE9D58735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62949" y="2100430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9F6BA08-429D-4C46-A161-74FD957782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2825" y="1389063"/>
            <a:ext cx="5324475" cy="3998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66850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4000">
              <a:schemeClr val="bg1">
                <a:lumMod val="97000"/>
              </a:schemeClr>
            </a:gs>
            <a:gs pos="100000">
              <a:schemeClr val="bg1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0C6E7D-0691-E845-A7E5-00631560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90085F-B6F6-BB4C-AFE0-865C96C35AB6}"/>
              </a:ext>
            </a:extLst>
          </p:cNvPr>
          <p:cNvSpPr/>
          <p:nvPr userDrawn="1"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F23775-81D2-0941-971E-8BD0B8611163}"/>
              </a:ext>
            </a:extLst>
          </p:cNvPr>
          <p:cNvSpPr txBox="1">
            <a:spLocks/>
          </p:cNvSpPr>
          <p:nvPr userDrawn="1"/>
        </p:nvSpPr>
        <p:spPr>
          <a:xfrm>
            <a:off x="241433" y="2117487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POWERPOINT TITLE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9E7E00-36E3-3542-B275-5CBA869A6B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865A41-D263-7E44-AD86-0DD07B34166B}"/>
              </a:ext>
            </a:extLst>
          </p:cNvPr>
          <p:cNvSpPr txBox="1">
            <a:spLocks/>
          </p:cNvSpPr>
          <p:nvPr userDrawn="1"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66104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889B16-B69F-144B-9575-31ACC7D7EE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9D82DB-C54A-DD48-ACC9-321C5E21CB24}"/>
              </a:ext>
            </a:extLst>
          </p:cNvPr>
          <p:cNvSpPr/>
          <p:nvPr userDrawn="1"/>
        </p:nvSpPr>
        <p:spPr>
          <a:xfrm>
            <a:off x="9987280" y="6317974"/>
            <a:ext cx="21587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Denver Crimes By Neighborhood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4A15A6-10A8-0C48-9D7A-94270C27E8FC}"/>
              </a:ext>
            </a:extLst>
          </p:cNvPr>
          <p:cNvCxnSpPr>
            <a:cxnSpLocks/>
          </p:cNvCxnSpPr>
          <p:nvPr userDrawn="1"/>
        </p:nvCxnSpPr>
        <p:spPr>
          <a:xfrm>
            <a:off x="10324990" y="6266539"/>
            <a:ext cx="14833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D1A38E3-D28F-1C42-BDF8-EC581A238458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1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87" r:id="rId3"/>
    <p:sldLayoutId id="2147483688" r:id="rId4"/>
    <p:sldLayoutId id="2147483696" r:id="rId5"/>
    <p:sldLayoutId id="2147483697" r:id="rId6"/>
    <p:sldLayoutId id="2147483698" r:id="rId7"/>
    <p:sldLayoutId id="2147483689" r:id="rId8"/>
    <p:sldLayoutId id="2147483692" r:id="rId9"/>
    <p:sldLayoutId id="2147483693" r:id="rId10"/>
    <p:sldLayoutId id="2147483694" r:id="rId11"/>
    <p:sldLayoutId id="2147483695" r:id="rId12"/>
    <p:sldLayoutId id="2147483700" r:id="rId13"/>
    <p:sldLayoutId id="2147483701" r:id="rId14"/>
    <p:sldLayoutId id="2147483702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0CB55F-7018-8045-A62A-AFC80237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999311-31A2-5445-A802-17D1F02724AC}"/>
              </a:ext>
            </a:extLst>
          </p:cNvPr>
          <p:cNvSpPr/>
          <p:nvPr userDrawn="1"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3065C-C879-5E46-9E43-F2AA0068548C}"/>
              </a:ext>
            </a:extLst>
          </p:cNvPr>
          <p:cNvSpPr txBox="1">
            <a:spLocks/>
          </p:cNvSpPr>
          <p:nvPr userDrawn="1"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A806-CA4D-C646-9E64-B6D7EDF6E1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-309281" y="2017795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Longitudinal Analysis Project: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Denver Crime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C19C29-F206-A74F-A2B5-7A04A5F61F07}"/>
              </a:ext>
            </a:extLst>
          </p:cNvPr>
          <p:cNvSpPr txBox="1">
            <a:spLocks/>
          </p:cNvSpPr>
          <p:nvPr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Joe Froelicher</a:t>
            </a:r>
          </a:p>
        </p:txBody>
      </p:sp>
    </p:spTree>
    <p:extLst>
      <p:ext uri="{BB962C8B-B14F-4D97-AF65-F5344CB8AC3E}">
        <p14:creationId xmlns:p14="http://schemas.microsoft.com/office/powerpoint/2010/main" val="1267912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Spaghetti Plot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40EDE902-19C1-4B12-8DB0-2E893BA2C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428" y="640080"/>
            <a:ext cx="7340547" cy="5578816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D8F1B-9C8A-470C-880A-CBB80D91D5DC}"/>
              </a:ext>
            </a:extLst>
          </p:cNvPr>
          <p:cNvSpPr txBox="1">
            <a:spLocks/>
          </p:cNvSpPr>
          <p:nvPr/>
        </p:nvSpPr>
        <p:spPr>
          <a:xfrm>
            <a:off x="652127" y="1393977"/>
            <a:ext cx="5156392" cy="4070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88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96819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Implications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FD9F334-0583-46EC-BCC4-514FD08BE777}"/>
              </a:ext>
            </a:extLst>
          </p:cNvPr>
          <p:cNvSpPr txBox="1">
            <a:spLocks/>
          </p:cNvSpPr>
          <p:nvPr/>
        </p:nvSpPr>
        <p:spPr>
          <a:xfrm>
            <a:off x="647900" y="1361058"/>
            <a:ext cx="10896199" cy="4135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45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96819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25068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FD9F334-0583-46EC-BCC4-514FD08BE777}"/>
              </a:ext>
            </a:extLst>
          </p:cNvPr>
          <p:cNvSpPr txBox="1">
            <a:spLocks/>
          </p:cNvSpPr>
          <p:nvPr/>
        </p:nvSpPr>
        <p:spPr>
          <a:xfrm>
            <a:off x="647900" y="1361058"/>
            <a:ext cx="10896199" cy="4135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Crimes committed by moving populations, census data is a static population </a:t>
            </a:r>
          </a:p>
          <a:p>
            <a:r>
              <a:rPr lang="en-US" dirty="0"/>
              <a:t>Census data from 2010, crimes from 2018</a:t>
            </a:r>
          </a:p>
          <a:p>
            <a:r>
              <a:rPr lang="en-US" dirty="0"/>
              <a:t>There is demographic information in the census data, but I chose not to use it for the potential implications</a:t>
            </a:r>
          </a:p>
          <a:p>
            <a:r>
              <a:rPr lang="en-US" dirty="0"/>
              <a:t>There are more sophisticated modeling techniques for spatial data</a:t>
            </a:r>
          </a:p>
          <a:p>
            <a:r>
              <a:rPr lang="en-US" dirty="0"/>
              <a:t>Traffic crimes is the indicator used for ‘violent’ crimes</a:t>
            </a:r>
          </a:p>
        </p:txBody>
      </p:sp>
    </p:spTree>
    <p:extLst>
      <p:ext uri="{BB962C8B-B14F-4D97-AF65-F5344CB8AC3E}">
        <p14:creationId xmlns:p14="http://schemas.microsoft.com/office/powerpoint/2010/main" val="665492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0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82110" y="620441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Aims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883135"/>
            <a:ext cx="10726366" cy="30917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random effects to model the neighborhood odds of violent crimes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Model crime over time, incorporating a correlation structure between time points</a:t>
            </a:r>
          </a:p>
        </p:txBody>
      </p:sp>
    </p:spTree>
    <p:extLst>
      <p:ext uri="{BB962C8B-B14F-4D97-AF65-F5344CB8AC3E}">
        <p14:creationId xmlns:p14="http://schemas.microsoft.com/office/powerpoint/2010/main" val="36148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5" y="424682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Analyses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FD9F334-0583-46EC-BCC4-514FD08BE777}"/>
              </a:ext>
            </a:extLst>
          </p:cNvPr>
          <p:cNvSpPr txBox="1">
            <a:spLocks/>
          </p:cNvSpPr>
          <p:nvPr/>
        </p:nvSpPr>
        <p:spPr>
          <a:xfrm>
            <a:off x="652125" y="1841505"/>
            <a:ext cx="10896199" cy="290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Generalized linear mixed model regression for violent crimes with random effects for neighborhood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Linear Mixed Model comparison for crimes per month in 2018</a:t>
            </a:r>
          </a:p>
          <a:p>
            <a:pPr lvl="1"/>
            <a:r>
              <a:rPr lang="en-US" dirty="0"/>
              <a:t>Comparing higher order terms and covariance structures</a:t>
            </a:r>
          </a:p>
        </p:txBody>
      </p:sp>
    </p:spTree>
    <p:extLst>
      <p:ext uri="{BB962C8B-B14F-4D97-AF65-F5344CB8AC3E}">
        <p14:creationId xmlns:p14="http://schemas.microsoft.com/office/powerpoint/2010/main" val="179273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137954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Crime Rates By Neighborhood</a:t>
            </a:r>
          </a:p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D8F1B-9C8A-470C-880A-CBB80D91D5DC}"/>
              </a:ext>
            </a:extLst>
          </p:cNvPr>
          <p:cNvSpPr txBox="1">
            <a:spLocks/>
          </p:cNvSpPr>
          <p:nvPr/>
        </p:nvSpPr>
        <p:spPr>
          <a:xfrm>
            <a:off x="652127" y="1393977"/>
            <a:ext cx="5156392" cy="4070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4AF1F8-47A4-47D3-A371-1169F878D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2325" r="18644"/>
          <a:stretch/>
        </p:blipFill>
        <p:spPr>
          <a:xfrm>
            <a:off x="2593383" y="781292"/>
            <a:ext cx="7005234" cy="56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1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Crime Rates By Neighborhood (Cont.)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DC6BE4F9-1765-4A3D-8718-FF1C5235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79" y="2139351"/>
            <a:ext cx="8021240" cy="4165196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D8F1B-9C8A-470C-880A-CBB80D91D5DC}"/>
              </a:ext>
            </a:extLst>
          </p:cNvPr>
          <p:cNvSpPr txBox="1">
            <a:spLocks/>
          </p:cNvSpPr>
          <p:nvPr/>
        </p:nvSpPr>
        <p:spPr>
          <a:xfrm>
            <a:off x="652127" y="1393977"/>
            <a:ext cx="5156392" cy="4070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5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5" y="362934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Logistic Mixed Model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0C1E06-7F09-4957-92C1-298A0B87F331}"/>
                  </a:ext>
                </a:extLst>
              </p:cNvPr>
              <p:cNvSpPr txBox="1"/>
              <p:nvPr/>
            </p:nvSpPr>
            <p:spPr>
              <a:xfrm>
                <a:off x="4395242" y="1048936"/>
                <a:ext cx="3098091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pop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0C1E06-7F09-4957-92C1-298A0B87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242" y="1048936"/>
                <a:ext cx="3098091" cy="4898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6A261-1035-4BFD-9055-6536DBD2EDB8}"/>
                  </a:ext>
                </a:extLst>
              </p:cNvPr>
              <p:cNvSpPr txBox="1"/>
              <p:nvPr/>
            </p:nvSpPr>
            <p:spPr>
              <a:xfrm>
                <a:off x="3519043" y="2163420"/>
                <a:ext cx="51539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𝑏𝑒𝑖𝑔𝑛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𝑡𝑟𝑎𝑓𝑓𝑖𝑐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6A261-1035-4BFD-9055-6536DBD2E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43" y="2163420"/>
                <a:ext cx="5153911" cy="276999"/>
              </a:xfrm>
              <a:prstGeom prst="rect">
                <a:avLst/>
              </a:prstGeom>
              <a:blipFill>
                <a:blip r:embed="rId3"/>
                <a:stretch>
                  <a:fillRect l="-709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7EB356-E59B-4FF1-A1F6-7AF5DBB5732D}"/>
                  </a:ext>
                </a:extLst>
              </p:cNvPr>
              <p:cNvSpPr txBox="1"/>
              <p:nvPr/>
            </p:nvSpPr>
            <p:spPr>
              <a:xfrm>
                <a:off x="3840444" y="2656705"/>
                <a:ext cx="4511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𝑡𝑟𝑎𝑓𝑓𝑖𝑐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7EB356-E59B-4FF1-A1F6-7AF5DBB57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44" y="2656705"/>
                <a:ext cx="4511107" cy="276999"/>
              </a:xfrm>
              <a:prstGeom prst="rect">
                <a:avLst/>
              </a:prstGeom>
              <a:blipFill>
                <a:blip r:embed="rId4"/>
                <a:stretch>
                  <a:fillRect l="-1351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40782A-F05E-4CC4-A306-476BE9412A7F}"/>
                  </a:ext>
                </a:extLst>
              </p:cNvPr>
              <p:cNvSpPr txBox="1"/>
              <p:nvPr/>
            </p:nvSpPr>
            <p:spPr>
              <a:xfrm>
                <a:off x="5517280" y="3161238"/>
                <a:ext cx="11574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40782A-F05E-4CC4-A306-476BE9412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280" y="3161238"/>
                <a:ext cx="1157433" cy="276999"/>
              </a:xfrm>
              <a:prstGeom prst="rect">
                <a:avLst/>
              </a:prstGeom>
              <a:blipFill>
                <a:blip r:embed="rId5"/>
                <a:stretch>
                  <a:fillRect l="-684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39BE79-C2B1-4A36-901B-7B00D6B3E0C6}"/>
                  </a:ext>
                </a:extLst>
              </p:cNvPr>
              <p:cNvSpPr txBox="1"/>
              <p:nvPr/>
            </p:nvSpPr>
            <p:spPr>
              <a:xfrm>
                <a:off x="3047996" y="351978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𝑐𝑟𝑖𝑚𝑒𝑠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39BE79-C2B1-4A36-901B-7B00D6B3E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3519780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8217C5-146B-433E-A6D1-65DBCEBECC77}"/>
                  </a:ext>
                </a:extLst>
              </p:cNvPr>
              <p:cNvSpPr txBox="1"/>
              <p:nvPr/>
            </p:nvSpPr>
            <p:spPr>
              <a:xfrm>
                <a:off x="3047996" y="397422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8217C5-146B-433E-A6D1-65DBCEBEC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3974228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35520D-4CC9-402D-8EBB-09D26EEE01B1}"/>
                  </a:ext>
                </a:extLst>
              </p:cNvPr>
              <p:cNvSpPr txBox="1"/>
              <p:nvPr/>
            </p:nvSpPr>
            <p:spPr>
              <a:xfrm>
                <a:off x="3047996" y="441602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𝑛𝑒𝑖𝑔h𝑏𝑜𝑟h𝑜𝑜𝑑𝑠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35520D-4CC9-402D-8EBB-09D26EEE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4416022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21ACE-48CE-4E20-88FB-B554014085FF}"/>
                  </a:ext>
                </a:extLst>
              </p:cNvPr>
              <p:cNvSpPr txBox="1"/>
              <p:nvPr/>
            </p:nvSpPr>
            <p:spPr>
              <a:xfrm>
                <a:off x="3047996" y="4811498"/>
                <a:ext cx="6096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𝑝𝑜𝑝𝑢𝑙𝑎𝑡𝑖𝑜𝑛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21ACE-48CE-4E20-88FB-B55401408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4811498"/>
                <a:ext cx="6096000" cy="390748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859B40-D858-48ED-9D45-9721B296378A}"/>
                  </a:ext>
                </a:extLst>
              </p:cNvPr>
              <p:cNvSpPr txBox="1"/>
              <p:nvPr/>
            </p:nvSpPr>
            <p:spPr>
              <a:xfrm>
                <a:off x="3047996" y="5234661"/>
                <a:ext cx="6096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𝑛𝑒𝑖𝑔h𝑏𝑜𝑟h𝑜𝑜</m:t>
                    </m:r>
                  </m:oMath>
                </a14:m>
                <a:r>
                  <a:rPr lang="en-US" dirty="0"/>
                  <a:t>d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859B40-D858-48ED-9D45-9721B2963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5234661"/>
                <a:ext cx="6096000" cy="391646"/>
              </a:xfrm>
              <a:prstGeom prst="rect">
                <a:avLst/>
              </a:prstGeom>
              <a:blipFill>
                <a:blip r:embed="rId10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D9136-A0C3-481E-8AD5-B73AF831F494}"/>
                  </a:ext>
                </a:extLst>
              </p:cNvPr>
              <p:cNvSpPr txBox="1"/>
              <p:nvPr/>
            </p:nvSpPr>
            <p:spPr>
              <a:xfrm>
                <a:off x="5213864" y="1702227"/>
                <a:ext cx="14608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D9136-A0C3-481E-8AD5-B73AF831F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864" y="1702227"/>
                <a:ext cx="1460849" cy="276999"/>
              </a:xfrm>
              <a:prstGeom prst="rect">
                <a:avLst/>
              </a:prstGeom>
              <a:blipFill>
                <a:blip r:embed="rId11"/>
                <a:stretch>
                  <a:fillRect l="-7083" r="-2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87FB3-4C84-4FF6-8C03-5EF7E425E218}"/>
                  </a:ext>
                </a:extLst>
              </p:cNvPr>
              <p:cNvSpPr txBox="1"/>
              <p:nvPr/>
            </p:nvSpPr>
            <p:spPr>
              <a:xfrm>
                <a:off x="3047996" y="5612395"/>
                <a:ext cx="6096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87FB3-4C84-4FF6-8C03-5EF7E425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5612395"/>
                <a:ext cx="6096000" cy="391646"/>
              </a:xfrm>
              <a:prstGeom prst="rect">
                <a:avLst/>
              </a:prstGeom>
              <a:blipFill>
                <a:blip r:embed="rId1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E7D6F-20C0-4543-AFE1-F70D65B31926}"/>
                  </a:ext>
                </a:extLst>
              </p:cNvPr>
              <p:cNvSpPr txBox="1"/>
              <p:nvPr/>
            </p:nvSpPr>
            <p:spPr>
              <a:xfrm>
                <a:off x="3047996" y="593326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𝑈𝑛𝑠𝑡𝑟𝑢𝑐𝑡𝑢𝑟𝑒𝑑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E7D6F-20C0-4543-AFE1-F70D65B3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5933269"/>
                <a:ext cx="609600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7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137954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Results of Logistic Regression</a:t>
            </a:r>
          </a:p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D8F1B-9C8A-470C-880A-CBB80D91D5DC}"/>
              </a:ext>
            </a:extLst>
          </p:cNvPr>
          <p:cNvSpPr txBox="1">
            <a:spLocks/>
          </p:cNvSpPr>
          <p:nvPr/>
        </p:nvSpPr>
        <p:spPr>
          <a:xfrm>
            <a:off x="652127" y="1393977"/>
            <a:ext cx="5156392" cy="4070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597A5C9-FB26-457A-ACC0-02773C29C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6" t="2692" r="18644"/>
          <a:stretch/>
        </p:blipFill>
        <p:spPr>
          <a:xfrm>
            <a:off x="2766446" y="781293"/>
            <a:ext cx="6823129" cy="550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5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96819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Longitudinal Linear Mixed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AC0C8B-B186-48B9-B0B4-104CAFE7849A}"/>
                  </a:ext>
                </a:extLst>
              </p:cNvPr>
              <p:cNvSpPr txBox="1"/>
              <p:nvPr/>
            </p:nvSpPr>
            <p:spPr>
              <a:xfrm>
                <a:off x="3962790" y="1063620"/>
                <a:ext cx="4266424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AC0C8B-B186-48B9-B0B4-104CAFE7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790" y="1063620"/>
                <a:ext cx="4266424" cy="314766"/>
              </a:xfrm>
              <a:prstGeom prst="rect">
                <a:avLst/>
              </a:prstGeom>
              <a:blipFill>
                <a:blip r:embed="rId2"/>
                <a:stretch>
                  <a:fillRect l="-2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575DF2-B6F0-4482-BF65-91ADC7C58341}"/>
                  </a:ext>
                </a:extLst>
              </p:cNvPr>
              <p:cNvSpPr txBox="1"/>
              <p:nvPr/>
            </p:nvSpPr>
            <p:spPr>
              <a:xfrm>
                <a:off x="4401846" y="1563530"/>
                <a:ext cx="338830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𝐼𝑛𝑐𝑖𝑑𝑒𝑛𝑐𝑒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575DF2-B6F0-4482-BF65-91ADC7C5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6" y="1563530"/>
                <a:ext cx="3388300" cy="299313"/>
              </a:xfrm>
              <a:prstGeom prst="rect">
                <a:avLst/>
              </a:prstGeom>
              <a:blipFill>
                <a:blip r:embed="rId3"/>
                <a:stretch>
                  <a:fillRect l="-1978" r="-89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832FE9-5903-4821-8E06-1ACFFD91AC68}"/>
                  </a:ext>
                </a:extLst>
              </p:cNvPr>
              <p:cNvSpPr txBox="1"/>
              <p:nvPr/>
            </p:nvSpPr>
            <p:spPr>
              <a:xfrm>
                <a:off x="5365571" y="2017660"/>
                <a:ext cx="14608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832FE9-5903-4821-8E06-1ACFFD91A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571" y="2017660"/>
                <a:ext cx="1460849" cy="276999"/>
              </a:xfrm>
              <a:prstGeom prst="rect">
                <a:avLst/>
              </a:prstGeom>
              <a:blipFill>
                <a:blip r:embed="rId4"/>
                <a:stretch>
                  <a:fillRect l="-7083" r="-25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377644-C033-470B-9235-8252CA89D924}"/>
                  </a:ext>
                </a:extLst>
              </p:cNvPr>
              <p:cNvSpPr txBox="1"/>
              <p:nvPr/>
            </p:nvSpPr>
            <p:spPr>
              <a:xfrm>
                <a:off x="5129288" y="2387840"/>
                <a:ext cx="1933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𝑚𝑜𝑛𝑡h𝑠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377644-C033-470B-9235-8252CA89D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288" y="2387840"/>
                <a:ext cx="1933414" cy="276999"/>
              </a:xfrm>
              <a:prstGeom prst="rect">
                <a:avLst/>
              </a:prstGeom>
              <a:blipFill>
                <a:blip r:embed="rId5"/>
                <a:stretch>
                  <a:fillRect l="-3145" r="-62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0BD20-7E07-47BC-AB4C-9F9678ABF5C1}"/>
                  </a:ext>
                </a:extLst>
              </p:cNvPr>
              <p:cNvSpPr txBox="1"/>
              <p:nvPr/>
            </p:nvSpPr>
            <p:spPr>
              <a:xfrm>
                <a:off x="3047996" y="272401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𝑟𝑒𝑔𝑟𝑒𝑠𝑖𝑜𝑛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0BD20-7E07-47BC-AB4C-9F9678ABF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2724010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D51F12-98D4-429D-B190-1D18FD61E84E}"/>
                  </a:ext>
                </a:extLst>
              </p:cNvPr>
              <p:cNvSpPr txBox="1"/>
              <p:nvPr/>
            </p:nvSpPr>
            <p:spPr>
              <a:xfrm>
                <a:off x="3047995" y="310981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𝑠𝑞𝑢𝑎𝑟𝑒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𝑟𝑒𝑔𝑟𝑒𝑠𝑖𝑜𝑛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D51F12-98D4-429D-B190-1D18FD61E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3109819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E9EEA5-1E53-4B57-8EB1-AF46A84FA11A}"/>
                  </a:ext>
                </a:extLst>
              </p:cNvPr>
              <p:cNvSpPr txBox="1"/>
              <p:nvPr/>
            </p:nvSpPr>
            <p:spPr>
              <a:xfrm>
                <a:off x="3047995" y="353891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𝑐𝑢𝑏𝑖𝑐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𝑟𝑒𝑔𝑟𝑒𝑠𝑖𝑜𝑛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E9EEA5-1E53-4B57-8EB1-AF46A84FA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3538913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439769-5F36-4F5A-AF78-4D0C70628FB2}"/>
                  </a:ext>
                </a:extLst>
              </p:cNvPr>
              <p:cNvSpPr txBox="1"/>
              <p:nvPr/>
            </p:nvSpPr>
            <p:spPr>
              <a:xfrm>
                <a:off x="3047995" y="3968007"/>
                <a:ext cx="6096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𝑖𝑛𝑡𝑒𝑟𝑐𝑒𝑝𝑡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𝑛𝑒𝑖𝑔h𝑏𝑜𝑟h𝑜𝑜</m:t>
                    </m:r>
                  </m:oMath>
                </a14:m>
                <a:r>
                  <a:rPr lang="en-US" dirty="0"/>
                  <a:t>d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439769-5F36-4F5A-AF78-4D0C7062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3968007"/>
                <a:ext cx="6096000" cy="391646"/>
              </a:xfrm>
              <a:prstGeom prst="rect">
                <a:avLst/>
              </a:prstGeom>
              <a:blipFill>
                <a:blip r:embed="rId9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C15FB0-1F95-4A88-BC6F-F4569D7DD189}"/>
                  </a:ext>
                </a:extLst>
              </p:cNvPr>
              <p:cNvSpPr txBox="1"/>
              <p:nvPr/>
            </p:nvSpPr>
            <p:spPr>
              <a:xfrm>
                <a:off x="3047995" y="5191164"/>
                <a:ext cx="6096000" cy="397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𝑟𝑒𝑝𝑒𝑎𝑡𝑒𝑑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𝑚𝑒𝑎𝑠𝑢𝑟𝑒𝑠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𝑛𝑒𝑖𝑔h𝑏𝑜𝑟h𝑜𝑜𝑑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C15FB0-1F95-4A88-BC6F-F4569D7DD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5191164"/>
                <a:ext cx="6096000" cy="397160"/>
              </a:xfrm>
              <a:prstGeom prst="rect">
                <a:avLst/>
              </a:prstGeom>
              <a:blipFill>
                <a:blip r:embed="rId1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64C68E-FE8B-4E90-9C4B-C4E3E8583DF8}"/>
                  </a:ext>
                </a:extLst>
              </p:cNvPr>
              <p:cNvSpPr txBox="1"/>
              <p:nvPr/>
            </p:nvSpPr>
            <p:spPr>
              <a:xfrm>
                <a:off x="3047995" y="567792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𝐻𝑒𝑡𝑒𝑟𝑜𝑔𝑒𝑛𝑒𝑜𝑢𝑠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64C68E-FE8B-4E90-9C4B-C4E3E8583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5677920"/>
                <a:ext cx="609600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3D2C93-13E7-4818-97D2-B73A72D977E0}"/>
                  </a:ext>
                </a:extLst>
              </p:cNvPr>
              <p:cNvSpPr txBox="1"/>
              <p:nvPr/>
            </p:nvSpPr>
            <p:spPr>
              <a:xfrm>
                <a:off x="3047995" y="4419415"/>
                <a:ext cx="6096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3D2C93-13E7-4818-97D2-B73A72D9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4419415"/>
                <a:ext cx="6096000" cy="391646"/>
              </a:xfrm>
              <a:prstGeom prst="rect">
                <a:avLst/>
              </a:prstGeom>
              <a:blipFill>
                <a:blip r:embed="rId1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DE9143-4E49-4775-8101-185F9B2D28BC}"/>
                  </a:ext>
                </a:extLst>
              </p:cNvPr>
              <p:cNvSpPr txBox="1"/>
              <p:nvPr/>
            </p:nvSpPr>
            <p:spPr>
              <a:xfrm>
                <a:off x="3047995" y="474028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𝑈𝑛𝑠𝑡𝑟𝑢𝑐𝑡𝑢𝑟𝑒𝑑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DE9143-4E49-4775-8101-185F9B2D2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4740289"/>
                <a:ext cx="609600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26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Mixed Model Selection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44DD8C-5DC5-4928-BBD4-62C4985FF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773109"/>
              </p:ext>
            </p:extLst>
          </p:nvPr>
        </p:nvGraphicFramePr>
        <p:xfrm>
          <a:off x="3650105" y="1169233"/>
          <a:ext cx="8154650" cy="4197248"/>
        </p:xfrm>
        <a:graphic>
          <a:graphicData uri="http://schemas.openxmlformats.org/drawingml/2006/table">
            <a:tbl>
              <a:tblPr>
                <a:tableStyleId>{E929F9F4-4A8F-4326-A1B4-22849713DDAB}</a:tableStyleId>
              </a:tblPr>
              <a:tblGrid>
                <a:gridCol w="818087">
                  <a:extLst>
                    <a:ext uri="{9D8B030D-6E8A-4147-A177-3AD203B41FA5}">
                      <a16:colId xmlns:a16="http://schemas.microsoft.com/office/drawing/2014/main" val="2413193364"/>
                    </a:ext>
                  </a:extLst>
                </a:gridCol>
                <a:gridCol w="686967">
                  <a:extLst>
                    <a:ext uri="{9D8B030D-6E8A-4147-A177-3AD203B41FA5}">
                      <a16:colId xmlns:a16="http://schemas.microsoft.com/office/drawing/2014/main" val="3713406687"/>
                    </a:ext>
                  </a:extLst>
                </a:gridCol>
                <a:gridCol w="977488">
                  <a:extLst>
                    <a:ext uri="{9D8B030D-6E8A-4147-A177-3AD203B41FA5}">
                      <a16:colId xmlns:a16="http://schemas.microsoft.com/office/drawing/2014/main" val="1203800449"/>
                    </a:ext>
                  </a:extLst>
                </a:gridCol>
                <a:gridCol w="1064901">
                  <a:extLst>
                    <a:ext uri="{9D8B030D-6E8A-4147-A177-3AD203B41FA5}">
                      <a16:colId xmlns:a16="http://schemas.microsoft.com/office/drawing/2014/main" val="1353882330"/>
                    </a:ext>
                  </a:extLst>
                </a:gridCol>
                <a:gridCol w="1044334">
                  <a:extLst>
                    <a:ext uri="{9D8B030D-6E8A-4147-A177-3AD203B41FA5}">
                      <a16:colId xmlns:a16="http://schemas.microsoft.com/office/drawing/2014/main" val="909606005"/>
                    </a:ext>
                  </a:extLst>
                </a:gridCol>
                <a:gridCol w="1044334">
                  <a:extLst>
                    <a:ext uri="{9D8B030D-6E8A-4147-A177-3AD203B41FA5}">
                      <a16:colId xmlns:a16="http://schemas.microsoft.com/office/drawing/2014/main" val="3921971199"/>
                    </a:ext>
                  </a:extLst>
                </a:gridCol>
                <a:gridCol w="985201">
                  <a:extLst>
                    <a:ext uri="{9D8B030D-6E8A-4147-A177-3AD203B41FA5}">
                      <a16:colId xmlns:a16="http://schemas.microsoft.com/office/drawing/2014/main" val="2204971391"/>
                    </a:ext>
                  </a:extLst>
                </a:gridCol>
                <a:gridCol w="766669">
                  <a:extLst>
                    <a:ext uri="{9D8B030D-6E8A-4147-A177-3AD203B41FA5}">
                      <a16:colId xmlns:a16="http://schemas.microsoft.com/office/drawing/2014/main" val="3656487887"/>
                    </a:ext>
                  </a:extLst>
                </a:gridCol>
                <a:gridCol w="766669">
                  <a:extLst>
                    <a:ext uri="{9D8B030D-6E8A-4147-A177-3AD203B41FA5}">
                      <a16:colId xmlns:a16="http://schemas.microsoft.com/office/drawing/2014/main" val="702570388"/>
                    </a:ext>
                  </a:extLst>
                </a:gridCol>
              </a:tblGrid>
              <a:tr h="52465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Covariance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Estimates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Criterion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9917790"/>
                  </a:ext>
                </a:extLst>
              </a:tr>
              <a:tr h="5246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Estimate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1st-order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2nd-order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3rd-order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AIC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AICc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BIC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6413065"/>
                  </a:ext>
                </a:extLst>
              </a:tr>
              <a:tr h="5246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Linear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AR(1)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0.2678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0.997733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-79.8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-79.8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-68.3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64843226"/>
                  </a:ext>
                </a:extLst>
              </a:tr>
              <a:tr h="524656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CSH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0.9365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1.002957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-69.8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-66.2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22.3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extLst>
                  <a:ext uri="{0D108BD9-81ED-4DB2-BD59-A6C34878D82A}">
                    <a16:rowId xmlns:a16="http://schemas.microsoft.com/office/drawing/2014/main" val="3093069294"/>
                  </a:ext>
                </a:extLst>
              </a:tr>
              <a:tr h="5246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Square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AR(1)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0.1718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1.067052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0.994913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-134.6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-134.5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-120.8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extLst>
                  <a:ext uri="{0D108BD9-81ED-4DB2-BD59-A6C34878D82A}">
                    <a16:rowId xmlns:a16="http://schemas.microsoft.com/office/drawing/2014/main" val="887905493"/>
                  </a:ext>
                </a:extLst>
              </a:tr>
              <a:tr h="524656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CSH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0.9404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1.081242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0.99374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-134.3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-130.4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-39.8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extLst>
                  <a:ext uri="{0D108BD9-81ED-4DB2-BD59-A6C34878D82A}">
                    <a16:rowId xmlns:a16="http://schemas.microsoft.com/office/drawing/2014/main" val="1230347463"/>
                  </a:ext>
                </a:extLst>
              </a:tr>
              <a:tr h="5246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Cubic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AR(1)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0.1556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0.937545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1.019253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0.987677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-170.1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-169.9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-153.9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extLst>
                  <a:ext uri="{0D108BD9-81ED-4DB2-BD59-A6C34878D82A}">
                    <a16:rowId xmlns:a16="http://schemas.microsoft.com/office/drawing/2014/main" val="1327370689"/>
                  </a:ext>
                </a:extLst>
              </a:tr>
              <a:tr h="524656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CSH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0.9135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0.951077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1.01741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0.998811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-177.9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-173.9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-81.2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extLst>
                  <a:ext uri="{0D108BD9-81ED-4DB2-BD59-A6C34878D82A}">
                    <a16:rowId xmlns:a16="http://schemas.microsoft.com/office/drawing/2014/main" val="2220227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889615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Slide">
  <a:themeElements>
    <a:clrScheme name="CU01">
      <a:dk1>
        <a:srgbClr val="000000"/>
      </a:dk1>
      <a:lt1>
        <a:srgbClr val="FFFFFF"/>
      </a:lt1>
      <a:dk2>
        <a:srgbClr val="787878"/>
      </a:dk2>
      <a:lt2>
        <a:srgbClr val="EEECE1"/>
      </a:lt2>
      <a:accent1>
        <a:srgbClr val="CFB87C"/>
      </a:accent1>
      <a:accent2>
        <a:srgbClr val="A49566"/>
      </a:accent2>
      <a:accent3>
        <a:srgbClr val="7B704E"/>
      </a:accent3>
      <a:accent4>
        <a:srgbClr val="E8DDC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01_CUDenver.potx" id="{2CC2ADE1-23D8-884A-9C49-CB7BF9E01E05}" vid="{AB559019-ACC1-6943-AE2E-97CCA9DBCE9D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Thank You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81A84E6F8D594CAD21E6B680B5374E" ma:contentTypeVersion="8" ma:contentTypeDescription="Create a new document." ma:contentTypeScope="" ma:versionID="9b83884a4ade47f92da577b9a318b867">
  <xsd:schema xmlns:xsd="http://www.w3.org/2001/XMLSchema" xmlns:xs="http://www.w3.org/2001/XMLSchema" xmlns:p="http://schemas.microsoft.com/office/2006/metadata/properties" xmlns:ns2="b8d7004c-99d1-4762-a4f6-96477f3fda9e" targetNamespace="http://schemas.microsoft.com/office/2006/metadata/properties" ma:root="true" ma:fieldsID="0d2953752a358e8f87ced58dc829fa9a" ns2:_="">
    <xsd:import namespace="b8d7004c-99d1-4762-a4f6-96477f3fda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7004c-99d1-4762-a4f6-96477f3fda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50C7C1-EF3A-4465-A45E-A625A859B0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d7004c-99d1-4762-a4f6-96477f3fda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A51F30-A19D-47CE-8D9D-18A2A0D7992C}">
  <ds:schemaRefs>
    <ds:schemaRef ds:uri="b8d7004c-99d1-4762-a4f6-96477f3fda9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80AC08A-0DAE-4BD4-BF14-6BEAE173DF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22545</TotalTime>
  <Words>423</Words>
  <Application>Microsoft Office PowerPoint</Application>
  <PresentationFormat>Widescreen</PresentationFormat>
  <Paragraphs>116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Meiryo</vt:lpstr>
      <vt:lpstr>Arial</vt:lpstr>
      <vt:lpstr>Arial Black</vt:lpstr>
      <vt:lpstr>Calibri</vt:lpstr>
      <vt:lpstr>Calibri Light</vt:lpstr>
      <vt:lpstr>Cambria Math</vt:lpstr>
      <vt:lpstr>Helvetica</vt:lpstr>
      <vt:lpstr>Helvetica Light</vt:lpstr>
      <vt:lpstr>Wingdings</vt:lpstr>
      <vt:lpstr>Intro Slide</vt:lpstr>
      <vt:lpstr>Office Theme</vt:lpstr>
      <vt:lpstr>Thank You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Adams, Sarah</dc:creator>
  <cp:lastModifiedBy>Joe Froelicher</cp:lastModifiedBy>
  <cp:revision>191</cp:revision>
  <dcterms:created xsi:type="dcterms:W3CDTF">2020-01-27T22:52:20Z</dcterms:created>
  <dcterms:modified xsi:type="dcterms:W3CDTF">2021-11-30T06:16:44Z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0x0101008581A84E6F8D594CAD21E6B680B5374E</vt:lpwstr>
  </property>
</Properties>
</file>